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9" r:id="rId1"/>
  </p:sldMasterIdLst>
  <p:sldIdLst>
    <p:sldId id="318" r:id="rId2"/>
    <p:sldId id="322" r:id="rId3"/>
    <p:sldId id="324" r:id="rId4"/>
    <p:sldId id="325" r:id="rId5"/>
    <p:sldId id="323" r:id="rId6"/>
    <p:sldId id="315" r:id="rId7"/>
    <p:sldId id="306" r:id="rId8"/>
    <p:sldId id="300" r:id="rId9"/>
    <p:sldId id="319" r:id="rId10"/>
    <p:sldId id="271" r:id="rId11"/>
    <p:sldId id="294" r:id="rId12"/>
    <p:sldId id="303" r:id="rId13"/>
    <p:sldId id="301" r:id="rId14"/>
    <p:sldId id="308" r:id="rId15"/>
    <p:sldId id="304" r:id="rId16"/>
    <p:sldId id="307" r:id="rId17"/>
    <p:sldId id="305" r:id="rId18"/>
    <p:sldId id="310" r:id="rId19"/>
    <p:sldId id="309" r:id="rId20"/>
    <p:sldId id="257" r:id="rId21"/>
    <p:sldId id="312" r:id="rId22"/>
    <p:sldId id="313" r:id="rId23"/>
    <p:sldId id="320" r:id="rId24"/>
    <p:sldId id="321" r:id="rId25"/>
    <p:sldId id="280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101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05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881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571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9071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F28D-70E4-48C0-8EDA-1012D0FA6F88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19B3EC-288C-4C30-9237-10F5728B2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5" r:id="rId4"/>
    <p:sldLayoutId id="2147483736" r:id="rId5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Relationship Id="rId7" Type="http://schemas.openxmlformats.org/officeDocument/2006/relationships/image" Target="../media/image43.jpeg" /><Relationship Id="rId8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15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15.jpeg" /><Relationship Id="rId7" Type="http://schemas.openxmlformats.org/officeDocument/2006/relationships/image" Target="../media/image53.jpeg" /><Relationship Id="rId8" Type="http://schemas.openxmlformats.org/officeDocument/2006/relationships/image" Target="../media/image5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Relationship Id="rId7" Type="http://schemas.openxmlformats.org/officeDocument/2006/relationships/image" Target="../media/image15.jpeg" /><Relationship Id="rId8" Type="http://schemas.openxmlformats.org/officeDocument/2006/relationships/image" Target="../media/image6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Relationship Id="rId6" Type="http://schemas.openxmlformats.org/officeDocument/2006/relationships/image" Target="../media/image1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5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Relationship Id="rId5" Type="http://schemas.openxmlformats.org/officeDocument/2006/relationships/image" Target="../media/image71.jpeg" /><Relationship Id="rId6" Type="http://schemas.openxmlformats.org/officeDocument/2006/relationships/image" Target="../media/image1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79.jpeg" /><Relationship Id="rId2" Type="http://schemas.openxmlformats.org/officeDocument/2006/relationships/image" Target="../media/image72.jpeg" /><Relationship Id="rId3" Type="http://schemas.openxmlformats.org/officeDocument/2006/relationships/image" Target="../media/image15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Relationship Id="rId7" Type="http://schemas.openxmlformats.org/officeDocument/2006/relationships/image" Target="../media/image76.jpeg" /><Relationship Id="rId8" Type="http://schemas.openxmlformats.org/officeDocument/2006/relationships/image" Target="../media/image77.jpeg" /><Relationship Id="rId9" Type="http://schemas.openxmlformats.org/officeDocument/2006/relationships/image" Target="../media/image7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image" Target="../media/image83.jpeg" /><Relationship Id="rId6" Type="http://schemas.openxmlformats.org/officeDocument/2006/relationships/image" Target="../media/image84.jpeg" /><Relationship Id="rId7" Type="http://schemas.openxmlformats.org/officeDocument/2006/relationships/image" Target="../media/image8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7.jpeg" /><Relationship Id="rId3" Type="http://schemas.openxmlformats.org/officeDocument/2006/relationships/image" Target="../media/image8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1B62-E79C-7693-7A12-414FE6DA3EC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1081-927D-47B5-D9D8-37DB7BDE1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ru-RU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A05911-7C7D-65C7-D14E-26083FEE7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957" y="4916456"/>
            <a:ext cx="8508201" cy="1446550"/>
          </a:xfrm>
        </p:spPr>
        <p:txBody>
          <a:bodyPr>
            <a:normAutofit fontScale="77500" lnSpcReduction="20000"/>
          </a:bodyPr>
          <a:lstStyle/>
          <a:p>
            <a:r>
              <a:rPr lang="ru-RU" sz="23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Дудура  Елена Викторовна</a:t>
            </a:r>
          </a:p>
          <a:p>
            <a:r>
              <a:rPr 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Конченко Светлана Викторовна</a:t>
            </a:r>
          </a:p>
          <a:p>
            <a:r>
              <a:rPr 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Потапова Наталья Борисовна</a:t>
            </a:r>
          </a:p>
          <a:p>
            <a:r>
              <a:rPr lang="ru-RU"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Тимошенко Светлана Анатольевна</a:t>
            </a:r>
          </a:p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D5472A-868D-8135-6DF2-0FA13FCC45FC}"/>
              </a:ext>
            </a:extLst>
          </p:cNvPr>
          <p:cNvSpPr/>
          <p:nvPr/>
        </p:nvSpPr>
        <p:spPr>
          <a:xfrm>
            <a:off x="2459467" y="258775"/>
            <a:ext cx="6312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8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algn="ctr"/>
            <a:r>
              <a:rPr lang="ru-RU" b="1" kern="18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образовательное учреждение  детский сад № 55</a:t>
            </a: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6ACED-802C-2BC3-EFAC-06FA5B5AED60}"/>
              </a:ext>
            </a:extLst>
          </p:cNvPr>
          <p:cNvSpPr txBox="1"/>
          <p:nvPr/>
        </p:nvSpPr>
        <p:spPr>
          <a:xfrm>
            <a:off x="2181389" y="1476352"/>
            <a:ext cx="74841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Форсайт </a:t>
            </a:r>
            <a:br>
              <a:rPr lang="ru-RU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«Помогите птицам зимой!»</a:t>
            </a:r>
            <a:endParaRPr lang="ru-RU" sz="4400" b="1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18CEFF-CD23-D2AE-5BEA-D843DBD8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83" y="93315"/>
            <a:ext cx="2322884" cy="1572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AE530-A9F9-76AB-4750-3B1A38C3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16852" r="23682"/>
          <a:stretch>
            <a:fillRect/>
          </a:stretch>
        </p:blipFill>
        <p:spPr>
          <a:xfrm>
            <a:off x="942988" y="3441269"/>
            <a:ext cx="4261539" cy="274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48114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«Покормите птиц в своём дворе!»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(изготовление кормушек и корм для птиц)</a:t>
            </a:r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5" name="Содержимое 4" descr="C:\Users\ДМИТРИЙ\Desktop\IMG-20240111-WA0000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46440" y="1884573"/>
            <a:ext cx="1741621" cy="22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C:\Users\ДМИТРИЙ\Desktop\IMG-20240114-WA0002(1).jpg">
            <a:extLst>
              <a:ext uri="{FF2B5EF4-FFF2-40B4-BE49-F238E27FC236}">
                <a16:creationId xmlns:a16="http://schemas.microsoft.com/office/drawing/2014/main" id="{3F9ADADE-16C0-8820-D6E8-57955C65FFC0}"/>
              </a:ext>
            </a:extLst>
          </p:cNvPr>
          <p:cNvPicPr/>
          <p:nvPr/>
        </p:nvPicPr>
        <p:blipFill>
          <a:blip r:embed="rId3"/>
          <a:srcRect l="6807" t="18051" r="6969" b="39063"/>
          <a:stretch>
            <a:fillRect/>
          </a:stretch>
        </p:blipFill>
        <p:spPr bwMode="auto">
          <a:xfrm>
            <a:off x="3950898" y="4530476"/>
            <a:ext cx="2592067" cy="194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4580EA-3152-6546-8653-F58BD22D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84402" y="1921503"/>
            <a:ext cx="1606534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C:\Users\ДМИТРИЙ\Desktop\20240111_141513.jpg">
            <a:extLst>
              <a:ext uri="{FF2B5EF4-FFF2-40B4-BE49-F238E27FC236}">
                <a16:creationId xmlns:a16="http://schemas.microsoft.com/office/drawing/2014/main" id="{5E5DE9A9-6D8E-5E2A-465B-9803BE743B5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 l="1" r="-3092" b="12205"/>
          <a:stretch>
            <a:fillRect/>
          </a:stretch>
        </p:blipFill>
        <p:spPr bwMode="auto">
          <a:xfrm>
            <a:off x="7143565" y="1930401"/>
            <a:ext cx="1741621" cy="217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5" descr="C:\Users\ДМИТРИЙ\Desktop\20240111_140239.jpg">
            <a:extLst>
              <a:ext uri="{FF2B5EF4-FFF2-40B4-BE49-F238E27FC236}">
                <a16:creationId xmlns:a16="http://schemas.microsoft.com/office/drawing/2014/main" id="{8E5370CB-A92A-9CDD-8DEA-B8D9DC5727B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977083" y="4297047"/>
            <a:ext cx="2214419" cy="217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D8B6F-1C82-88AB-8BBB-6F5AE29B1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17437"/>
          <a:stretch>
            <a:fillRect/>
          </a:stretch>
        </p:blipFill>
        <p:spPr>
          <a:xfrm>
            <a:off x="677334" y="4530476"/>
            <a:ext cx="2803592" cy="188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32067-FABF-D759-5229-96A0C34C3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91889" y="168463"/>
            <a:ext cx="770890" cy="7355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22BBF8-0244-4FEA-B2AC-A78A7E9D38D9}"/>
              </a:ext>
            </a:extLst>
          </p:cNvPr>
          <p:cNvSpPr txBox="1"/>
          <p:nvPr/>
        </p:nvSpPr>
        <p:spPr>
          <a:xfrm>
            <a:off x="421731" y="264200"/>
            <a:ext cx="101783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Times New Roman" panose="02020603050405020304" pitchFamily="18" charset="0"/>
              </a:rPr>
              <a:t>Совместное изготовление кормушек своими руками из экологичных материалов</a:t>
            </a:r>
            <a:endParaRPr lang="ru-RU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CD8DB-78E4-4130-9DAB-366B92973E1F}"/>
              </a:ext>
            </a:extLst>
          </p:cNvPr>
          <p:cNvSpPr txBox="1"/>
          <p:nvPr/>
        </p:nvSpPr>
        <p:spPr>
          <a:xfrm>
            <a:off x="1228610" y="1165225"/>
            <a:ext cx="9302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2000">
              <a:effectLst/>
              <a:latin typeface="Times New Roman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2000">
              <a:latin typeface="Times New Roman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Содержимое 5" descr="C:\Users\ДМИТРИЙ\Desktop\20240112_104302.jpg">
            <a:extLst>
              <a:ext uri="{FF2B5EF4-FFF2-40B4-BE49-F238E27FC236}">
                <a16:creationId xmlns:a16="http://schemas.microsoft.com/office/drawing/2014/main" id="{00CE7C50-3AA4-C734-1537-EB1185D583C2}"/>
              </a:ext>
            </a:extLst>
          </p:cNvPr>
          <p:cNvPicPr/>
          <p:nvPr/>
        </p:nvPicPr>
        <p:blipFill>
          <a:blip r:embed="rId2"/>
          <a:srcRect l="2139" r="-1" b="12892"/>
          <a:stretch>
            <a:fillRect/>
          </a:stretch>
        </p:blipFill>
        <p:spPr bwMode="auto">
          <a:xfrm rot="5400000">
            <a:off x="3777064" y="4338908"/>
            <a:ext cx="2710847" cy="181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4" descr="C:\Users\ДМИТРИЙ\Desktop\20240112_094917.jpg">
            <a:extLst>
              <a:ext uri="{FF2B5EF4-FFF2-40B4-BE49-F238E27FC236}">
                <a16:creationId xmlns:a16="http://schemas.microsoft.com/office/drawing/2014/main" id="{BFEC3061-63C7-BCE9-BB2F-283545FC3C4D}"/>
              </a:ext>
            </a:extLst>
          </p:cNvPr>
          <p:cNvPicPr/>
          <p:nvPr/>
        </p:nvPicPr>
        <p:blipFill>
          <a:blip r:embed="rId3"/>
          <a:srcRect l="8787" t="13623" r="-1" b="14367"/>
          <a:stretch>
            <a:fillRect/>
          </a:stretch>
        </p:blipFill>
        <p:spPr bwMode="auto">
          <a:xfrm rot="5095014">
            <a:off x="1848839" y="1824535"/>
            <a:ext cx="2710848" cy="177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311BF-5D83-A8BA-AE44-CD8F8170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" t="20312" r="1" b="5641"/>
          <a:stretch>
            <a:fillRect/>
          </a:stretch>
        </p:blipFill>
        <p:spPr>
          <a:xfrm rot="5046465">
            <a:off x="-131481" y="4253299"/>
            <a:ext cx="3039426" cy="165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62B14E-007A-8838-FF23-5FDB7F158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1752"/>
          <a:stretch>
            <a:fillRect/>
          </a:stretch>
        </p:blipFill>
        <p:spPr>
          <a:xfrm rot="274254">
            <a:off x="7950081" y="3616790"/>
            <a:ext cx="1622172" cy="287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1F320D-D3C7-A4D0-C08F-6642F6C19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3" r="16994"/>
          <a:stretch>
            <a:fillRect/>
          </a:stretch>
        </p:blipFill>
        <p:spPr>
          <a:xfrm rot="315251">
            <a:off x="6362385" y="1344009"/>
            <a:ext cx="1622172" cy="265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01C54-79B4-C583-A286-B215DF2EF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187996" y="168463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0AA27-C84E-083C-DCA0-BE44DF00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A296EF-90DA-9630-CC30-08048E4B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13474" r="12483"/>
          <a:stretch>
            <a:fillRect/>
          </a:stretch>
        </p:blipFill>
        <p:spPr>
          <a:xfrm>
            <a:off x="1717450" y="1482299"/>
            <a:ext cx="2873706" cy="222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674E5-9D2C-97AC-5350-7005FC44E4A2}"/>
              </a:ext>
            </a:extLst>
          </p:cNvPr>
          <p:cNvSpPr txBox="1"/>
          <p:nvPr/>
        </p:nvSpPr>
        <p:spPr>
          <a:xfrm>
            <a:off x="454283" y="482735"/>
            <a:ext cx="9023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Второй детский совет лидеров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086D78-358C-A5CA-DA23-18080764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64"/>
          <a:stretch>
            <a:fillRect/>
          </a:stretch>
        </p:blipFill>
        <p:spPr>
          <a:xfrm>
            <a:off x="454283" y="4019384"/>
            <a:ext cx="2685686" cy="222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967392-8E20-C591-4B95-86EC05CE9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73" y="4151405"/>
            <a:ext cx="2469972" cy="216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18E342-307D-0D86-16CD-9F25C3FC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4228"/>
          <a:stretch>
            <a:fillRect/>
          </a:stretch>
        </p:blipFill>
        <p:spPr>
          <a:xfrm>
            <a:off x="5464277" y="1482299"/>
            <a:ext cx="3057951" cy="232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9A89E7-4E50-C4FD-71F9-42FCF9582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8" y="4222866"/>
            <a:ext cx="3278310" cy="176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E3B1F-44AD-DA26-96DD-C58BAE1A1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91889" y="261694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307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Содержимое 4" descr="K:\1 форсайт\20240122_120240.jpg">
            <a:extLst>
              <a:ext uri="{FF2B5EF4-FFF2-40B4-BE49-F238E27FC236}">
                <a16:creationId xmlns:a16="http://schemas.microsoft.com/office/drawing/2014/main" id="{F0319762-EA66-FF5F-E228-7BFB358515F6}"/>
              </a:ext>
            </a:extLst>
          </p:cNvPr>
          <p:cNvPicPr/>
          <p:nvPr/>
        </p:nvPicPr>
        <p:blipFill>
          <a:blip r:embed="rId2"/>
          <a:srcRect l="-269" t="-88" r="-1"/>
          <a:stretch>
            <a:fillRect/>
          </a:stretch>
        </p:blipFill>
        <p:spPr bwMode="auto">
          <a:xfrm>
            <a:off x="4440985" y="3994030"/>
            <a:ext cx="4798018" cy="206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5" descr="K:\1 форсайт\20240122_120430.jpg">
            <a:extLst>
              <a:ext uri="{FF2B5EF4-FFF2-40B4-BE49-F238E27FC236}">
                <a16:creationId xmlns:a16="http://schemas.microsoft.com/office/drawing/2014/main" id="{B9B7B588-B78D-C71E-8B7B-54FE667FAD96}"/>
              </a:ext>
            </a:extLst>
          </p:cNvPr>
          <p:cNvPicPr/>
          <p:nvPr/>
        </p:nvPicPr>
        <p:blipFill>
          <a:blip r:embed="rId3"/>
          <a:srcRect l="26422" t="-2373"/>
          <a:stretch>
            <a:fillRect/>
          </a:stretch>
        </p:blipFill>
        <p:spPr bwMode="auto">
          <a:xfrm rot="5400000">
            <a:off x="125579" y="2272565"/>
            <a:ext cx="4632033" cy="293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DDD8D-B673-3FA0-CBC3-24F36C4C4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-4955" r="5925" b="4029"/>
          <a:stretch>
            <a:fillRect/>
          </a:stretch>
        </p:blipFill>
        <p:spPr>
          <a:xfrm>
            <a:off x="4440984" y="1447750"/>
            <a:ext cx="4306201" cy="21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3A4B7-2F03-818B-51A5-4244C34E219E}"/>
              </a:ext>
            </a:extLst>
          </p:cNvPr>
          <p:cNvSpPr txBox="1"/>
          <p:nvPr/>
        </p:nvSpPr>
        <p:spPr>
          <a:xfrm>
            <a:off x="741872" y="310519"/>
            <a:ext cx="10222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Times New Roman" panose="02020603050405020304" pitchFamily="18" charset="0"/>
              </a:rPr>
              <a:t>Мастер –класс </a:t>
            </a:r>
          </a:p>
          <a:p>
            <a:pPr algn="ctr"/>
            <a:r>
              <a:rPr lang="ru-RU" sz="2800" b="1">
                <a:latin typeface="Times New Roman" pitchFamily="18" charset="0"/>
                <a:ea typeface="Times New Roman" panose="02020603050405020304" pitchFamily="18" charset="0"/>
              </a:rPr>
              <a:t>« Эко-кормушка  для птиц своими руками». </a:t>
            </a:r>
            <a:endParaRPr lang="ru-RU" sz="2800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306AAB-D03D-157E-33E0-361AF12FB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187996" y="168463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294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042556" y="534390"/>
            <a:ext cx="7327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Рассказы детей о зимующих птицах</a:t>
            </a:r>
            <a:endParaRPr lang="ru-RU" sz="3200" b="1"/>
          </a:p>
        </p:txBody>
      </p:sp>
      <p:pic>
        <p:nvPicPr>
          <p:cNvPr id="5" name="Рисунок 4" descr="K:\1 форсайт\20231226_10435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19675" y="4506685"/>
            <a:ext cx="3429767" cy="181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:\1 форсайт\20231227_15471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249704" y="4604349"/>
            <a:ext cx="339204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4" descr="C:\Users\ДМИТРИЙ\Desktop\20240119_161703.jpg"/>
          <p:cNvPicPr/>
          <p:nvPr/>
        </p:nvPicPr>
        <p:blipFill>
          <a:blip r:embed="rId4"/>
          <a:stretch>
            <a:fillRect/>
          </a:stretch>
        </p:blipFill>
        <p:spPr bwMode="auto">
          <a:xfrm rot="5400000">
            <a:off x="617730" y="1644973"/>
            <a:ext cx="2671542" cy="201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ДМИТРИЙ\Desktop\20240111_143240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639811" y="1385027"/>
            <a:ext cx="2066282" cy="253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2865D3-994C-27AF-846D-3F17899BB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60" y="4672380"/>
            <a:ext cx="3493757" cy="165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39613-F3C3-8C3F-C997-F8463DFE1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3" r="44291" b="1"/>
          <a:stretch>
            <a:fillRect/>
          </a:stretch>
        </p:blipFill>
        <p:spPr>
          <a:xfrm>
            <a:off x="6469106" y="1397014"/>
            <a:ext cx="3098169" cy="25837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5D67C-E5A0-028F-2B97-400249A74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187996" y="168463"/>
            <a:ext cx="770890" cy="7355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3EDD4-6143-A114-BC2E-AE924C5D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0814"/>
            <a:ext cx="8725458" cy="1126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тематическому дню</a:t>
            </a:r>
            <a:b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библиотеке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83E5D-D23E-B623-2842-738A13BA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47" y="1602610"/>
            <a:ext cx="3667352" cy="222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BFA8F5-0ECF-D611-E086-B9C236E41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2" y="1602610"/>
            <a:ext cx="4512712" cy="222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40D2F1-D65E-684F-2D9E-54D92820D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4" y="4228254"/>
            <a:ext cx="3046075" cy="173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6E057-DD15-73D2-76F1-8D433B2F6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22501" y="267760"/>
            <a:ext cx="770890" cy="735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AC1978-6B46-97A9-FD25-9C34D666D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5555"/>
          <a:stretch>
            <a:fillRect/>
          </a:stretch>
        </p:blipFill>
        <p:spPr>
          <a:xfrm>
            <a:off x="3473394" y="4227475"/>
            <a:ext cx="3667352" cy="17369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E91312-A1C6-102D-BC40-EC91CA34F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3984" r="16368"/>
          <a:stretch>
            <a:fillRect/>
          </a:stretch>
        </p:blipFill>
        <p:spPr>
          <a:xfrm>
            <a:off x="7259741" y="4035628"/>
            <a:ext cx="3112921" cy="1928831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24768B06-4529-9D76-AF1F-F4ED8271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94402" cy="27392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6168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AAA29-CDC4-A148-3671-7B8A38D7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0"/>
          <a:stretch>
            <a:fillRect/>
          </a:stretch>
        </p:blipFill>
        <p:spPr>
          <a:xfrm>
            <a:off x="448820" y="3955065"/>
            <a:ext cx="3197104" cy="179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B713A-F63D-272C-A730-36F9EBF9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" r="12103"/>
          <a:stretch>
            <a:fillRect/>
          </a:stretch>
        </p:blipFill>
        <p:spPr>
          <a:xfrm>
            <a:off x="7183708" y="3993430"/>
            <a:ext cx="3397831" cy="17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7BFBB-6864-BFA5-F753-8503502A4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0" y="1377042"/>
            <a:ext cx="3721649" cy="19061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368135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Детское творчество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FAC5F-11B0-72D8-7F34-8BEAF7945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/>
          <a:stretch>
            <a:fillRect/>
          </a:stretch>
        </p:blipFill>
        <p:spPr>
          <a:xfrm>
            <a:off x="3922378" y="3993430"/>
            <a:ext cx="3047765" cy="17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6DFFFB-790C-949F-EDFF-C3F20D063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386403" y="217327"/>
            <a:ext cx="770890" cy="73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953F0-6681-DF22-C8DF-0A177295E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41" y="1337204"/>
            <a:ext cx="2602989" cy="195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37EC54-1F73-EA08-1EDA-78487B95D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47" y="1337204"/>
            <a:ext cx="2646661" cy="198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72ABF8-0C73-6C66-72D3-CE6DFE01FDAA}"/>
              </a:ext>
            </a:extLst>
          </p:cNvPr>
          <p:cNvSpPr txBox="1"/>
          <p:nvPr/>
        </p:nvSpPr>
        <p:spPr>
          <a:xfrm>
            <a:off x="7793714" y="5833386"/>
            <a:ext cx="2519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800"/>
              </a:spcAft>
            </a:pPr>
            <a:r>
              <a:rPr lang="ru-RU" sz="1800" kern="1200">
                <a:solidFill>
                  <a:srgbClr val="111115"/>
                </a:solidFill>
                <a:effectLst/>
                <a:latin typeface="Times New Roman" pitchFamily="18" charset="0"/>
                <a:ea typeface="Calibri" panose="020f0502020204030204" pitchFamily="34" charset="0"/>
              </a:rPr>
              <a:t>аппликация «Синица»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964D2-2AE0-DC9C-A8CD-1F2388544CCA}"/>
              </a:ext>
            </a:extLst>
          </p:cNvPr>
          <p:cNvSpPr txBox="1"/>
          <p:nvPr/>
        </p:nvSpPr>
        <p:spPr>
          <a:xfrm>
            <a:off x="4325815" y="5833386"/>
            <a:ext cx="2857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1200" err="1">
                <a:solidFill>
                  <a:srgbClr val="111115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Пластилинография</a:t>
            </a:r>
            <a:endParaRPr lang="ru-RU" kern="1200">
              <a:solidFill>
                <a:srgbClr val="11111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kern="1200">
                <a:solidFill>
                  <a:srgbClr val="111115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«Красногрудый снегирь»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F362D-FCA1-C33D-0CEE-8F99E89E1188}"/>
              </a:ext>
            </a:extLst>
          </p:cNvPr>
          <p:cNvSpPr txBox="1"/>
          <p:nvPr/>
        </p:nvSpPr>
        <p:spPr>
          <a:xfrm>
            <a:off x="448820" y="6018052"/>
            <a:ext cx="3266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800"/>
              </a:spcAft>
            </a:pPr>
            <a:r>
              <a:rPr lang="ru-RU" sz="1800" kern="1200">
                <a:solidFill>
                  <a:srgbClr val="111115"/>
                </a:solidFill>
                <a:effectLst/>
                <a:latin typeface="Times New Roman" pitchFamily="18" charset="0"/>
                <a:ea typeface="Calibri" panose="020f0502020204030204" pitchFamily="34" charset="0"/>
              </a:rPr>
              <a:t>оригами «Голубь сизокрылый»</a:t>
            </a:r>
            <a:endParaRPr lang="ru-RU" sz="1200"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7642F9-995F-870B-0E2D-A5B96E55264B}"/>
              </a:ext>
            </a:extLst>
          </p:cNvPr>
          <p:cNvSpPr txBox="1"/>
          <p:nvPr/>
        </p:nvSpPr>
        <p:spPr>
          <a:xfrm>
            <a:off x="7508631" y="3308734"/>
            <a:ext cx="280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111115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Рисование</a:t>
            </a:r>
          </a:p>
          <a:p>
            <a:r>
              <a:rPr lang="ru-RU" sz="1800" kern="1200">
                <a:solidFill>
                  <a:srgbClr val="111115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«Зимующие птицы»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64C84-9BCF-EF43-7821-F6D13F76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" y="363487"/>
            <a:ext cx="8596668" cy="990860"/>
          </a:xfrm>
        </p:spPr>
        <p:txBody>
          <a:bodyPr>
            <a:noAutofit/>
          </a:bodyPr>
          <a:lstStyle/>
          <a:p>
            <a:pPr algn="ctr"/>
            <a:r>
              <a:rPr lang="ru-RU" sz="3200" b="1" kern="120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«Птичий день» в библиотеке</a:t>
            </a:r>
            <a:br>
              <a:rPr lang="ru-RU" sz="3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83EF6E-9402-5C8D-35ED-AF6486074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78" y="4193742"/>
            <a:ext cx="2588821" cy="175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Users\ДМИТРИЙ\Desktop\20240125_155646.jpg">
            <a:extLst>
              <a:ext uri="{FF2B5EF4-FFF2-40B4-BE49-F238E27FC236}">
                <a16:creationId xmlns:a16="http://schemas.microsoft.com/office/drawing/2014/main" id="{EAF30F52-622B-B2B2-B25D-1C17CEE22626}"/>
              </a:ext>
            </a:extLst>
          </p:cNvPr>
          <p:cNvPicPr/>
          <p:nvPr/>
        </p:nvPicPr>
        <p:blipFill>
          <a:blip r:embed="rId3"/>
          <a:srcRect l="11125" t="-10535" r="26747" b="-1"/>
          <a:stretch>
            <a:fillRect/>
          </a:stretch>
        </p:blipFill>
        <p:spPr bwMode="auto">
          <a:xfrm rot="5400000">
            <a:off x="1142506" y="1204457"/>
            <a:ext cx="2303812" cy="252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4E1DF-5188-DD13-51F6-7150ABDE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6" y="4163649"/>
            <a:ext cx="3313585" cy="177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C:\Users\ДМИТРИЙ\Desktop\20240125_155607.jpg">
            <a:extLst>
              <a:ext uri="{FF2B5EF4-FFF2-40B4-BE49-F238E27FC236}">
                <a16:creationId xmlns:a16="http://schemas.microsoft.com/office/drawing/2014/main" id="{2E340319-28C5-EA8B-4D1F-0904BD69D4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 rot="5400000">
            <a:off x="4266984" y="1431518"/>
            <a:ext cx="2303812" cy="199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8489E2-C277-1D81-4BC9-9D2976AFD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90" y="4191991"/>
            <a:ext cx="3984830" cy="179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E334C-222B-9D09-1C08-FA9973557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187996" y="168463"/>
            <a:ext cx="770890" cy="735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A6AC9-0F4A-A4B5-1162-CEDBDFB78C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-2113" r="26541" b="232"/>
          <a:stretch>
            <a:fillRect/>
          </a:stretch>
        </p:blipFill>
        <p:spPr>
          <a:xfrm rot="5400000">
            <a:off x="7455843" y="1504392"/>
            <a:ext cx="235518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19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Театрализация экологической сказки 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«Поможем пернатым друзьям!»</a:t>
            </a:r>
          </a:p>
        </p:txBody>
      </p:sp>
      <p:pic>
        <p:nvPicPr>
          <p:cNvPr id="5" name="Содержимое 4" descr="C:\Users\ДМИТРИЙ\Desktop\20240203_221738.jpg"/>
          <p:cNvPicPr>
            <a:picLocks noGrp="1"/>
          </p:cNvPicPr>
          <p:nvPr>
            <p:ph sz="half" idx="1"/>
          </p:nvPr>
        </p:nvPicPr>
        <p:blipFill>
          <a:blip r:embed="rId2"/>
          <a:srcRect l="2005" t="27639"/>
          <a:stretch>
            <a:fillRect/>
          </a:stretch>
        </p:blipFill>
        <p:spPr bwMode="auto">
          <a:xfrm>
            <a:off x="3588588" y="4422923"/>
            <a:ext cx="3295290" cy="201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C:\Users\ДМИТРИЙ\Desktop\20240203_222451.jpg"/>
          <p:cNvPicPr/>
          <p:nvPr/>
        </p:nvPicPr>
        <p:blipFill>
          <a:blip r:embed="rId3"/>
          <a:srcRect l="872" t="28063" b="-4337"/>
          <a:stretch>
            <a:fillRect/>
          </a:stretch>
        </p:blipFill>
        <p:spPr bwMode="auto">
          <a:xfrm>
            <a:off x="3416060" y="1766499"/>
            <a:ext cx="3786511" cy="201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4" descr="C:\Users\ДМИТРИЙ\Desktop\20240203_222154.jpg"/>
          <p:cNvPicPr>
            <a:picLocks noGrp="1"/>
          </p:cNvPicPr>
          <p:nvPr>
            <p:ph sz="half" idx="2"/>
          </p:nvPr>
        </p:nvPicPr>
        <p:blipFill>
          <a:blip r:embed="rId4"/>
          <a:srcRect l="148" t="22497"/>
          <a:stretch>
            <a:fillRect/>
          </a:stretch>
        </p:blipFill>
        <p:spPr bwMode="auto">
          <a:xfrm>
            <a:off x="7202571" y="3946104"/>
            <a:ext cx="2743686" cy="217865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Рисунок 11" descr="C:\Users\ДМИТРИЙ\Desktop\20240203_222234.jpg"/>
          <p:cNvPicPr/>
          <p:nvPr/>
        </p:nvPicPr>
        <p:blipFill>
          <a:blip r:embed="rId5"/>
          <a:srcRect l="-1432" t="28339"/>
          <a:stretch>
            <a:fillRect/>
          </a:stretch>
        </p:blipFill>
        <p:spPr bwMode="auto">
          <a:xfrm>
            <a:off x="187996" y="3921185"/>
            <a:ext cx="3228064" cy="209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A593A-3342-465E-D712-C67911346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91889" y="241808"/>
            <a:ext cx="770890" cy="7355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гости к малышам</a:t>
            </a:r>
          </a:p>
        </p:txBody>
      </p:sp>
      <p:pic>
        <p:nvPicPr>
          <p:cNvPr id="5" name="Содержимое 4" descr="C:\Users\ДМИТРИЙ\Desktop\IMG-20240202-WA0020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5410" y="4354622"/>
            <a:ext cx="4226952" cy="187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Users\ДМИТРИЙ\Desktop\IMG-20240202-WA0018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215354" y="1293416"/>
            <a:ext cx="5520628" cy="267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ДМИТРИЙ\Desktop\IMG-20240202-WA0019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154552" y="4372434"/>
            <a:ext cx="4576044" cy="187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A7D90-EABF-76F4-4BF0-CEBA32B9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91889" y="241808"/>
            <a:ext cx="770890" cy="7355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44929" y="506186"/>
            <a:ext cx="1136468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ФОП ДО (задачи):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- развивать умение детей включаться в коллективное исследование, обсуждать его ход, договариваться о современных продуктивных действиях, выдвигать и доказывать свои предположения, представлять совместные результаты познания.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Цель ГБП ПИД: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освоение и внедрение технологии «Детский Форсайт», способствующей наиболее полному раскрытию индивидуальных возможностей и способностей воспитанников в познавательно- исследовательской деятельности. 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Задачи ГБП: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Изучить структурные компоненты технологии «Форсайт».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Разработать и апробировать алгоритм внедрения технологии «Детский Форсайт» в образовательный процесс ДОО.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Организовать познавательно - исследовательскую деятельность с помощью технологии «Детский Форсайт».</a:t>
            </a:r>
          </a:p>
        </p:txBody>
      </p:sp>
    </p:spTree>
    <p:extLst>
      <p:ext uri="{BB962C8B-B14F-4D97-AF65-F5344CB8AC3E}">
        <p14:creationId xmlns:p14="http://schemas.microsoft.com/office/powerpoint/2010/main" val="150106764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FBA8C-2CB3-6751-04CF-8B39F683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7" y="293993"/>
            <a:ext cx="8596668" cy="1320800"/>
          </a:xfrm>
        </p:spPr>
        <p:txBody>
          <a:bodyPr/>
          <a:lstStyle/>
          <a:p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«Выбираем кормушку для птичьего двора»</a:t>
            </a:r>
          </a:p>
        </p:txBody>
      </p:sp>
      <p:pic>
        <p:nvPicPr>
          <p:cNvPr id="11" name="Содержимое 6" descr="C:\Users\ДМИТРИЙ\Desktop\IMG-20240202-WA0025.jpg">
            <a:extLst>
              <a:ext uri="{FF2B5EF4-FFF2-40B4-BE49-F238E27FC236}">
                <a16:creationId xmlns:a16="http://schemas.microsoft.com/office/drawing/2014/main" id="{C396BB99-8827-8127-EC21-6645804437A4}"/>
              </a:ext>
            </a:extLst>
          </p:cNvPr>
          <p:cNvPicPr/>
          <p:nvPr/>
        </p:nvPicPr>
        <p:blipFill>
          <a:blip r:embed="rId2"/>
          <a:srcRect l="10741"/>
          <a:stretch>
            <a:fillRect/>
          </a:stretch>
        </p:blipFill>
        <p:spPr bwMode="auto">
          <a:xfrm>
            <a:off x="3342158" y="4079273"/>
            <a:ext cx="3941456" cy="226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 descr="C:\Users\ДМИТРИЙ\Desktop\IMG-20240202-WA0023.jpg">
            <a:extLst>
              <a:ext uri="{FF2B5EF4-FFF2-40B4-BE49-F238E27FC236}">
                <a16:creationId xmlns:a16="http://schemas.microsoft.com/office/drawing/2014/main" id="{F46912A6-EB09-F046-17BB-7DFB3AA772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56234" y="1431986"/>
            <a:ext cx="4128317" cy="215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B29ADB-EDE6-14EF-67B6-EE0D228E5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-6146" r="8889" b="-1"/>
          <a:stretch>
            <a:fillRect/>
          </a:stretch>
        </p:blipFill>
        <p:spPr>
          <a:xfrm rot="5400000">
            <a:off x="-402831" y="2563730"/>
            <a:ext cx="4097931" cy="257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25972B-B62F-8B41-4331-C0A61809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2" t="20144" b="11450"/>
          <a:stretch>
            <a:fillRect/>
          </a:stretch>
        </p:blipFill>
        <p:spPr>
          <a:xfrm>
            <a:off x="7485489" y="1930400"/>
            <a:ext cx="2574226" cy="363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543B8A-FA87-BFB4-FA39-C6E8E8EF3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359021" y="354378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202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2242644" y="3444318"/>
            <a:ext cx="57951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Эко- кормушки</a:t>
            </a:r>
            <a:endParaRPr lang="ru-RU" sz="2600"/>
          </a:p>
        </p:txBody>
      </p:sp>
      <p:pic>
        <p:nvPicPr>
          <p:cNvPr id="5" name="Рисунок 4" descr="C:\Users\ДМИТРИЙ\Desktop\20240205_120847 (1)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893142" y="4519383"/>
            <a:ext cx="2391239" cy="187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9CB2F-D816-66BD-B363-C073385F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431260" y="211595"/>
            <a:ext cx="770890" cy="73558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E52B4F-320D-8108-1B30-BE843986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2200" r="37269" b="9643"/>
          <a:stretch>
            <a:fillRect/>
          </a:stretch>
        </p:blipFill>
        <p:spPr bwMode="auto">
          <a:xfrm>
            <a:off x="260040" y="3801927"/>
            <a:ext cx="915339" cy="104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299FE1B-4B6F-B38A-A860-387E3AA0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2" t="36478" r="22482" b="20126"/>
          <a:stretch>
            <a:fillRect/>
          </a:stretch>
        </p:blipFill>
        <p:spPr bwMode="auto">
          <a:xfrm>
            <a:off x="9124836" y="3645716"/>
            <a:ext cx="1079637" cy="119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C3B754-3A57-6525-15AD-B2B802588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5723" r="1564" b="27547"/>
          <a:stretch>
            <a:fillRect/>
          </a:stretch>
        </p:blipFill>
        <p:spPr>
          <a:xfrm>
            <a:off x="1073569" y="1114395"/>
            <a:ext cx="1907496" cy="24837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D15FB9-BCAD-C3E7-CCCB-9DA30B46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387" r="15975" b="618"/>
          <a:stretch>
            <a:fillRect/>
          </a:stretch>
        </p:blipFill>
        <p:spPr>
          <a:xfrm rot="5400000">
            <a:off x="6897798" y="1602403"/>
            <a:ext cx="2360134" cy="15569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84502B-EC78-8C11-BE31-FA7621DDB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r="26930"/>
          <a:stretch>
            <a:fillRect/>
          </a:stretch>
        </p:blipFill>
        <p:spPr>
          <a:xfrm>
            <a:off x="3621974" y="1403605"/>
            <a:ext cx="3036498" cy="17382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6B6B0B-5C64-0535-FBD8-013987C8A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7824"/>
          <a:stretch>
            <a:fillRect/>
          </a:stretch>
        </p:blipFill>
        <p:spPr>
          <a:xfrm rot="5400000">
            <a:off x="6696676" y="4703954"/>
            <a:ext cx="2636768" cy="1431360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EBED2BAB-8408-E58F-4B8F-D9F449DB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4" y="276341"/>
            <a:ext cx="8596668" cy="998969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Помогаем пернатым!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8D11E-9F9A-118C-131E-F96364D8C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4" y="4101249"/>
            <a:ext cx="1791837" cy="238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218213" y="332508"/>
            <a:ext cx="4488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Итоговый лидерский совет.</a:t>
            </a:r>
            <a:endParaRPr lang="ru-RU" sz="2600"/>
          </a:p>
        </p:txBody>
      </p:sp>
      <p:pic>
        <p:nvPicPr>
          <p:cNvPr id="3" name="Рисунок 2" descr="C:\Users\ДМИТРИЙ\Desktop\20240205_154502.jpg"/>
          <p:cNvPicPr/>
          <p:nvPr/>
        </p:nvPicPr>
        <p:blipFill>
          <a:blip r:embed="rId2"/>
          <a:stretch>
            <a:fillRect/>
          </a:stretch>
        </p:blipFill>
        <p:spPr bwMode="auto">
          <a:xfrm rot="5400000">
            <a:off x="854001" y="1249385"/>
            <a:ext cx="2482975" cy="243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ДМИТРИЙ\Desktop\20240205_154733.jpg"/>
          <p:cNvPicPr/>
          <p:nvPr/>
        </p:nvPicPr>
        <p:blipFill>
          <a:blip r:embed="rId3"/>
          <a:srcRect t="29502"/>
          <a:stretch>
            <a:fillRect/>
          </a:stretch>
        </p:blipFill>
        <p:spPr bwMode="auto">
          <a:xfrm rot="5400000">
            <a:off x="3695486" y="1646163"/>
            <a:ext cx="2496796" cy="165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ДМИТРИЙ\Desktop\20240205_155232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516646" y="1348746"/>
            <a:ext cx="2877520" cy="22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ДМИТРИЙ\Desktop\20240205_155242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78434" y="3997952"/>
            <a:ext cx="2800119" cy="231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ДМИТРИЙ\Desktop\20240205_155043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041137" y="3997952"/>
            <a:ext cx="2743405" cy="231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ДМИТРИЙ\Desktop\20240205_155645.jpg"/>
          <p:cNvPicPr/>
          <p:nvPr/>
        </p:nvPicPr>
        <p:blipFill>
          <a:blip r:embed="rId7"/>
          <a:stretch>
            <a:fillRect/>
          </a:stretch>
        </p:blipFill>
        <p:spPr bwMode="auto">
          <a:xfrm rot="5400000">
            <a:off x="6987514" y="4104279"/>
            <a:ext cx="2314569" cy="210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EDC53-C402-A28D-C8B9-036369803458}"/>
              </a:ext>
            </a:extLst>
          </p:cNvPr>
          <p:cNvSpPr txBox="1"/>
          <p:nvPr/>
        </p:nvSpPr>
        <p:spPr>
          <a:xfrm>
            <a:off x="1302589" y="5077446"/>
            <a:ext cx="81023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b="1">
                <a:latin typeface="Times New Roman" pitchFamily="18" charset="0"/>
                <a:ea typeface="Times New Roman" panose="02020603050405020304" pitchFamily="18" charset="0"/>
              </a:rPr>
              <a:t>Создание видеоролика «Давайте птицам помогать!»</a:t>
            </a:r>
          </a:p>
          <a:p>
            <a:pPr algn="just"/>
            <a:r>
              <a:rPr lang="en-US">
                <a:latin typeface="Times New Roman" pitchFamily="18" charset="0"/>
                <a:ea typeface="Times New Roman" panose="02020603050405020304" pitchFamily="18" charset="0"/>
              </a:rPr>
              <a:t>--https://cloud.mail.ru/public/QErV/uWrfkost4</a:t>
            </a:r>
            <a:r>
              <a:rPr lang="ru-RU">
                <a:latin typeface="Times New Roman" pitchFamily="18" charset="0"/>
                <a:ea typeface="Times New Roman" panose="02020603050405020304" pitchFamily="18" charset="0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62E0C-3C7B-57AD-6A60-8170BCC19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978" r="11555" b="10460"/>
          <a:stretch>
            <a:fillRect/>
          </a:stretch>
        </p:blipFill>
        <p:spPr>
          <a:xfrm>
            <a:off x="1086929" y="898439"/>
            <a:ext cx="8005313" cy="382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A200BA0-6453-40AD-F74A-D5AC01F3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9" y="21278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дела</a:t>
            </a:r>
          </a:p>
        </p:txBody>
      </p:sp>
    </p:spTree>
    <p:extLst>
      <p:ext uri="{BB962C8B-B14F-4D97-AF65-F5344CB8AC3E}">
        <p14:creationId xmlns:p14="http://schemas.microsoft.com/office/powerpoint/2010/main" val="248451379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60F52-6986-07C0-8C55-AB596E17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решать следующую проблему!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BEA5BC-B7CA-589E-F973-0997AD30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36" y="2244220"/>
            <a:ext cx="4318328" cy="35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49F72CB-A25C-8628-F80B-4738E19D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776" y="2083313"/>
            <a:ext cx="4729049" cy="38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5533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57C0-3971-5590-DBC4-25830587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366175" y="6577045"/>
            <a:ext cx="8596668" cy="5702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AEA5C-2EDF-513E-BD84-8ADFCA87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Благодарим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внимание!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5882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34E0-C45E-8A6A-DFD3-DC9F69AB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230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Форсайт: с чего начать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0268A-2963-5B0E-6832-D735C7B2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35" y="1250830"/>
            <a:ext cx="9363813" cy="52189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u="sng">
                <a:latin typeface="Times New Roman" pitchFamily="18" charset="0"/>
                <a:cs typeface="Times New Roman" pitchFamily="18" charset="0"/>
              </a:rPr>
              <a:t>Первый шаг</a:t>
            </a:r>
          </a:p>
          <a:p>
            <a:pPr marL="0" indent="0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Получение информации о проблеме/проблемах и ранжирование проблем по актуальности.</a:t>
            </a:r>
          </a:p>
          <a:p>
            <a:pPr marL="0" indent="0" algn="ctr">
              <a:buNone/>
            </a:pPr>
            <a:r>
              <a:rPr lang="ru-RU" sz="2200" u="sng">
                <a:latin typeface="Times New Roman" pitchFamily="18" charset="0"/>
                <a:cs typeface="Times New Roman" pitchFamily="18" charset="0"/>
              </a:rPr>
              <a:t> Второй шаг </a:t>
            </a:r>
          </a:p>
          <a:p>
            <a:pPr marL="0" indent="0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Организация форсайт - сессии с членами лидерского совета. В ходе форсайт – сессии происходит обсуждение проблем, выбор той проблемы над которой ребята хотят работать и найти пути ее решения, разработка и оформление плана создания образа будущего (дорожная карта). Проблемные ситуации в Детском Форсайте адаптированы на детей и менее глобальны.</a:t>
            </a:r>
          </a:p>
          <a:p>
            <a:pPr marL="0" indent="0" algn="ctr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>
                <a:latin typeface="Times New Roman" pitchFamily="18" charset="0"/>
                <a:cs typeface="Times New Roman" pitchFamily="18" charset="0"/>
              </a:rPr>
              <a:t>Третий шаг</a:t>
            </a:r>
          </a:p>
          <a:p>
            <a:pPr marL="0" indent="0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Презентация лидерами дорожной карты широкому кругу (участникам решения проблемы – детям старшего дошкольного возраста, педагогам и родителям). </a:t>
            </a:r>
          </a:p>
          <a:p>
            <a:pPr marL="0" indent="0" algn="ctr">
              <a:buNone/>
            </a:pPr>
            <a:r>
              <a:rPr lang="ru-RU" sz="2200" u="sng">
                <a:latin typeface="Times New Roman" pitchFamily="18" charset="0"/>
                <a:cs typeface="Times New Roman" pitchFamily="18" charset="0"/>
              </a:rPr>
              <a:t>Четвёртый шаг</a:t>
            </a:r>
          </a:p>
          <a:p>
            <a:pPr marL="0" indent="0"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Формирование проектных команд по разработке проекта в группах старшего дошкольного возраста. В каждую проектную команду входят воспитатели, желающие родители и заинтересованные решением проблемы педагоги – специалисты.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6865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165843-263E-E7EF-F5A0-9DA009B1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590581"/>
            <a:ext cx="8997351" cy="54737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Пятый шаг</a:t>
            </a:r>
          </a:p>
          <a:p>
            <a:pPr marL="0" indent="0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Разработка проектов проектными командами.</a:t>
            </a:r>
          </a:p>
          <a:p>
            <a:pPr marL="0" indent="0" algn="ctr">
              <a:buNone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 Шестой шаг </a:t>
            </a:r>
          </a:p>
          <a:p>
            <a:pPr marL="0" indent="0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Реализация проектов (решение проблемы).</a:t>
            </a:r>
          </a:p>
          <a:p>
            <a:pPr marL="0" indent="0" algn="ctr">
              <a:buNone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 Седьмой шаг</a:t>
            </a:r>
          </a:p>
          <a:p>
            <a:pPr marL="0" indent="0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Форсайт-сессия (лидерский совет): обсуждению результатов реализации дорожной карты; представление продукта – нового образа будущего; оформление информационно – демонстрационного стенда «Успех», который включает в себя материалы, демонстрирующие результат реализации детских проектов, инициатив.</a:t>
            </a:r>
          </a:p>
          <a:p>
            <a:pPr marL="0" indent="0" algn="ctr">
              <a:buNone/>
            </a:pPr>
            <a:r>
              <a:rPr lang="ru-RU" sz="2400" u="sng">
                <a:latin typeface="Times New Roman" pitchFamily="18" charset="0"/>
                <a:cs typeface="Times New Roman" pitchFamily="18" charset="0"/>
              </a:rPr>
              <a:t> Восьмой шаг</a:t>
            </a:r>
          </a:p>
          <a:p>
            <a:pPr marL="0" indent="0"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Размещение информационного стенда в макропространстве ДОУ.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5598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63386" y="947057"/>
            <a:ext cx="97808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«Покормите птиц зимой»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Изготовление кормушек для обновления состояния точки экологической тропы и  подкормки птиц зимой. </a:t>
            </a:r>
          </a:p>
          <a:p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Развивать умение и навыки групповой и самостоятельной исследовательской работы;(договариваться о совместной деятельности, распределять роли и обязанности,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Развивать навыки культурного общения, ведения коммуникации;  </a:t>
            </a:r>
          </a:p>
          <a:p>
            <a:pPr lvl="0"/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Воспитывать желание оказывать помощь зимующим птицам.</a:t>
            </a:r>
          </a:p>
          <a:p>
            <a:pPr lvl="0"/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Вовлечь в изготовление кормушек семьи воспитанников, через детскую презентацию проблемы.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9116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F815B-7E12-1BF6-3E29-0F406D1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50409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проблем. 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Выбираем самую актуальную!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B9C17-88D4-2F9F-BA5C-CCA731AA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1" r="7379" b="-224"/>
          <a:stretch>
            <a:fillRect/>
          </a:stretch>
        </p:blipFill>
        <p:spPr>
          <a:xfrm rot="5400000">
            <a:off x="7463456" y="2478451"/>
            <a:ext cx="2515618" cy="223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FC717A3-0FA7-D3B9-4FE8-271212DEA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-7704" r="28503" b="-1"/>
          <a:stretch>
            <a:fillRect/>
          </a:stretch>
        </p:blipFill>
        <p:spPr>
          <a:xfrm>
            <a:off x="301955" y="1401018"/>
            <a:ext cx="4287298" cy="405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E44918-995A-A177-DB76-81C70531C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" t="27371" r="-192" b="23015"/>
          <a:stretch>
            <a:fillRect/>
          </a:stretch>
        </p:blipFill>
        <p:spPr>
          <a:xfrm>
            <a:off x="4933842" y="2339161"/>
            <a:ext cx="2324315" cy="251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6607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EE459-4EC2-EDA8-398E-60E08A4C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115902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лидеров</a:t>
            </a:r>
            <a:b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69D88-4535-F0F1-0C9F-7E372E8E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Совет лидеров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9F0789-FC98-527C-DCEE-36DC5E88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52" y="3249909"/>
            <a:ext cx="3645503" cy="227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AC6F20-33CF-F111-1E85-6A3C08684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83" y="3286241"/>
            <a:ext cx="3738784" cy="227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16891-B4A5-59B9-2EAF-0DD559979965}"/>
              </a:ext>
            </a:extLst>
          </p:cNvPr>
          <p:cNvSpPr txBox="1"/>
          <p:nvPr/>
        </p:nvSpPr>
        <p:spPr>
          <a:xfrm>
            <a:off x="731472" y="5636847"/>
            <a:ext cx="84883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Зажечь идею!</a:t>
            </a:r>
            <a:br>
              <a:rPr lang="ru-RU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дорожной карты «Как помочь птицам зимой</a:t>
            </a:r>
            <a:r>
              <a:rPr lang="en-US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6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CF5884-4F32-9471-0D9D-4D8F5976A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8" t="25157" r="-3277" b="26793"/>
          <a:stretch>
            <a:fillRect/>
          </a:stretch>
        </p:blipFill>
        <p:spPr>
          <a:xfrm>
            <a:off x="2998269" y="697637"/>
            <a:ext cx="3644245" cy="21340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5793A7-467B-39E3-1FB3-951524535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79747" y="2693417"/>
            <a:ext cx="1541780" cy="14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28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879A9-C245-48F6-1223-57F4FD29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7" y="245687"/>
            <a:ext cx="8596668" cy="869458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лидерами «дорожной карты»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03B2CF-5688-4266-DF88-FD67573A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24432" y="2219109"/>
            <a:ext cx="1594389" cy="271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074015-8DE6-C5F1-3BFD-FA559A1C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17" y="3882659"/>
            <a:ext cx="3402630" cy="222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20D687-7747-BD20-3945-C3F874411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8" y="3882660"/>
            <a:ext cx="3509178" cy="222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5A0336-3593-8F49-73C2-1981D2BCD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17" r="-3249" b="36660"/>
          <a:stretch>
            <a:fillRect/>
          </a:stretch>
        </p:blipFill>
        <p:spPr>
          <a:xfrm>
            <a:off x="1299405" y="1336307"/>
            <a:ext cx="1952753" cy="224113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F33A690-498F-5836-3A83-AA255E42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19" r="14772"/>
          <a:stretch>
            <a:fillRect/>
          </a:stretch>
        </p:blipFill>
        <p:spPr bwMode="auto">
          <a:xfrm>
            <a:off x="3916636" y="1339431"/>
            <a:ext cx="3892815" cy="222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A1284A-17C8-33B2-2556-EDCFBE961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48381" y="245687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483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09928-8CFD-54A7-2137-C9DBAA78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383396-A7F1-4F7F-C985-6D80C117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3742" r="15569"/>
          <a:stretch>
            <a:fillRect/>
          </a:stretch>
        </p:blipFill>
        <p:spPr>
          <a:xfrm>
            <a:off x="677334" y="3833535"/>
            <a:ext cx="4360492" cy="233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2">
            <a:extLst>
              <a:ext uri="{FF2B5EF4-FFF2-40B4-BE49-F238E27FC236}">
                <a16:creationId xmlns:a16="http://schemas.microsoft.com/office/drawing/2014/main" id="{5F133E68-7C17-C03F-8092-639AC110D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202" r="16747" b="1"/>
          <a:stretch>
            <a:fillRect/>
          </a:stretch>
        </p:blipFill>
        <p:spPr>
          <a:xfrm>
            <a:off x="5469753" y="3833535"/>
            <a:ext cx="3863425" cy="2335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DE239-F678-F193-56A4-39E7ED217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3695" r="19340" b="-1"/>
          <a:stretch>
            <a:fillRect/>
          </a:stretch>
        </p:blipFill>
        <p:spPr>
          <a:xfrm>
            <a:off x="3135701" y="1005602"/>
            <a:ext cx="3804249" cy="2552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EDC66C-60E9-9A60-ABD0-02120B7CA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6191" r="38126"/>
          <a:stretch>
            <a:fillRect/>
          </a:stretch>
        </p:blipFill>
        <p:spPr>
          <a:xfrm>
            <a:off x="291889" y="270019"/>
            <a:ext cx="770890" cy="7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182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74</Paragraphs>
  <Slides>25</Slides>
  <Notes>0</Notes>
  <TotalTime>3743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Trebuchet MS</vt:lpstr>
      <vt:lpstr>Wingdings 3</vt:lpstr>
      <vt:lpstr>Times New Roman</vt:lpstr>
      <vt:lpstr>Calibri</vt:lpstr>
      <vt:lpstr>Symbol</vt:lpstr>
      <vt:lpstr>Аспект</vt:lpstr>
      <vt:lpstr/>
      <vt:lpstr>PowerPoint Presentation</vt:lpstr>
      <vt:lpstr>Детский Форсайт: с чего начать?</vt:lpstr>
      <vt:lpstr>PowerPoint Presentation</vt:lpstr>
      <vt:lpstr>PowerPoint Presentation</vt:lpstr>
      <vt:lpstr>Много проблем. Выбираем самую актуальную!</vt:lpstr>
      <vt:lpstr>Выбор лидеров</vt:lpstr>
      <vt:lpstr>Презентация лидерами «дорожной карты»</vt:lpstr>
      <vt:lpstr>PowerPoint Presentation</vt:lpstr>
      <vt:lpstr>Акция «Покормите птиц в своём дворе!»(изготовление кормушек и корм для птиц)</vt:lpstr>
      <vt:lpstr>PowerPoint Presentation</vt:lpstr>
      <vt:lpstr>PowerPoint Presentation</vt:lpstr>
      <vt:lpstr>PowerPoint Presentation</vt:lpstr>
      <vt:lpstr>PowerPoint Presentation</vt:lpstr>
      <vt:lpstr>Подготовка к тематическому дню в библиотеке</vt:lpstr>
      <vt:lpstr>PowerPoint Presentation</vt:lpstr>
      <vt:lpstr>«Птичий день» в библиотеке</vt:lpstr>
      <vt:lpstr>Театрализация экологической сказки «Поможем пернатым друзьям!»</vt:lpstr>
      <vt:lpstr>В гости к малышам</vt:lpstr>
      <vt:lpstr>«Выбираем кормушку для птичьего двора»</vt:lpstr>
      <vt:lpstr>Помогаем пернатым!</vt:lpstr>
      <vt:lpstr>PowerPoint Presentation</vt:lpstr>
      <vt:lpstr>Наши дела</vt:lpstr>
      <vt:lpstr>Будем решать следующую проблему!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никита конченко</dc:creator>
  <cp:lastModifiedBy>никита конченко</cp:lastModifiedBy>
  <cp:revision>113</cp:revision>
  <dcterms:created xsi:type="dcterms:W3CDTF">2022-12-14T15:14:20Z</dcterms:created>
  <dcterms:modified xsi:type="dcterms:W3CDTF">2024-03-22T01:37:57Z</dcterms:modified>
</cp:coreProperties>
</file>